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8"/>
  </p:handoutMasterIdLst>
  <p:sldIdLst>
    <p:sldId id="285" r:id="rId2"/>
    <p:sldId id="257" r:id="rId3"/>
    <p:sldId id="259" r:id="rId4"/>
    <p:sldId id="260" r:id="rId5"/>
    <p:sldId id="277" r:id="rId6"/>
    <p:sldId id="28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9085-03C2-4146-8771-D31AAB2B0C64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B65AC-50F1-4BC3-8AEA-51AEA3D3F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5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6E8BD0-5A2D-4D45-8144-0A844E40CA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3F985-6FF8-453B-9471-9AA97268C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A9A5-B69C-4F09-8A33-EE05D560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7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B8FF-1DDC-4F18-9FB7-8171E6B1D6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C88D4-1772-4583-B066-1163CC6C94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A59A-F270-43C5-8397-6D458582A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4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753CA-273F-4A24-AF06-4C4944880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7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AF548-EF91-4EFF-A5D6-AC62A8A31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AD77-E1F2-4E50-B401-D17D5D3AC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1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EE9DE-2C76-42BE-9C8B-2E3225B09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E9D9-21A7-41C7-B6E4-A796779B9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34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53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EA02C3-59EB-4F06-B4A3-4EBF6DF216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04800" y="0"/>
            <a:ext cx="86868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 		Clase 602</a:t>
            </a:r>
            <a:b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kern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fecha es el 13 de </a:t>
            </a:r>
            <a:r>
              <a:rPr lang="en-US" altLang="en-US" sz="3200" b="1" kern="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octubre</a:t>
            </a:r>
            <a:r>
              <a:rPr lang="en-US" altLang="en-US" sz="3200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2017</a:t>
            </a:r>
            <a:endParaRPr lang="en-US" altLang="en-US" sz="32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990600"/>
            <a:ext cx="9144000" cy="1676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33CC33"/>
                </a:solidFill>
              </a:rPr>
              <a:t>Propósito # 16: </a:t>
            </a:r>
            <a:r>
              <a:rPr lang="es-ES_tradnl" altLang="en-US" sz="2800" kern="0" smtClean="0"/>
              <a:t>¿Cómo practicamos mas con los artículos?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i="1" kern="0" smtClean="0">
                <a:solidFill>
                  <a:srgbClr val="00B0F0"/>
                </a:solidFill>
              </a:rPr>
              <a:t>L.O: To review the use of definite and indefinite articles</a:t>
            </a:r>
            <a:endParaRPr lang="es-ES_tradnl" altLang="en-US" sz="2000" i="1" kern="0" smtClean="0">
              <a:solidFill>
                <a:srgbClr val="00B0F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33CC33"/>
                </a:solidFill>
              </a:rPr>
              <a:t>Actividad Inicial:</a:t>
            </a:r>
            <a:endParaRPr lang="es-ES_tradnl" altLang="en-US" sz="2800" b="1" kern="0" dirty="0" smtClean="0">
              <a:solidFill>
                <a:srgbClr val="33CC3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2743200"/>
            <a:ext cx="9143999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 err="1"/>
              <a:t>Copy</a:t>
            </a:r>
            <a:r>
              <a:rPr lang="es-ES_tradnl" altLang="en-US" sz="2400" dirty="0"/>
              <a:t> and complete </a:t>
            </a:r>
            <a:r>
              <a:rPr lang="es-ES_tradnl" altLang="en-US" sz="2400" dirty="0" err="1"/>
              <a:t>with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the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correct</a:t>
            </a:r>
            <a:r>
              <a:rPr lang="es-ES_tradnl" altLang="en-US" sz="2400" dirty="0"/>
              <a:t> </a:t>
            </a:r>
            <a:r>
              <a:rPr lang="es-ES_tradnl" altLang="en-US" sz="2400" u="sng" dirty="0"/>
              <a:t>ARTICULO INDEFINIDO</a:t>
            </a:r>
            <a:endParaRPr lang="es-ES_tradnl" altLang="en-US" sz="2400" dirty="0"/>
          </a:p>
          <a:p>
            <a:pPr marL="609600" indent="-609600">
              <a:spcBef>
                <a:spcPts val="600"/>
              </a:spcBef>
              <a:buFont typeface="Wingdings" pitchFamily="2" charset="2"/>
              <a:buAutoNum type="arabicPeriod"/>
            </a:pPr>
            <a:r>
              <a:rPr lang="es-ES_tradnl" altLang="en-US" sz="2400" dirty="0"/>
              <a:t>____ </a:t>
            </a:r>
            <a:r>
              <a:rPr lang="es-ES_tradnl" altLang="en-US" sz="2400" dirty="0" smtClean="0"/>
              <a:t>carpeta			2. ____ </a:t>
            </a:r>
            <a:r>
              <a:rPr lang="es-ES_tradnl" altLang="en-US" sz="2400" dirty="0"/>
              <a:t>cuadernos</a:t>
            </a:r>
          </a:p>
          <a:p>
            <a:pPr>
              <a:spcBef>
                <a:spcPts val="600"/>
              </a:spcBef>
            </a:pPr>
            <a:r>
              <a:rPr lang="es-ES_tradnl" altLang="en-US" sz="2400" dirty="0" smtClean="0"/>
              <a:t>3.    ____ curso			4. ____ </a:t>
            </a:r>
            <a:r>
              <a:rPr lang="es-ES_tradnl" altLang="en-US" sz="2400" dirty="0"/>
              <a:t>paginas </a:t>
            </a:r>
            <a:endParaRPr lang="es-ES_tradnl" altLang="en-US" sz="2400" dirty="0" smtClean="0"/>
          </a:p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>
                <a:cs typeface="Times New Roman" pitchFamily="18" charset="0"/>
              </a:rPr>
              <a:t>Copia y completa con el </a:t>
            </a:r>
            <a:r>
              <a:rPr lang="es-ES_tradnl" altLang="en-US" sz="2400" u="sng" dirty="0">
                <a:cs typeface="Times New Roman" pitchFamily="18" charset="0"/>
              </a:rPr>
              <a:t>Art</a:t>
            </a:r>
            <a:r>
              <a:rPr lang="en-US" altLang="en-US" sz="2400" u="sng" dirty="0">
                <a:cs typeface="Times New Roman" pitchFamily="18" charset="0"/>
              </a:rPr>
              <a:t>í</a:t>
            </a:r>
            <a:r>
              <a:rPr lang="es-ES_tradnl" altLang="en-US" sz="2400" u="sng" dirty="0">
                <a:cs typeface="Times New Roman" pitchFamily="18" charset="0"/>
              </a:rPr>
              <a:t>culo definido</a:t>
            </a:r>
            <a:r>
              <a:rPr lang="es-ES_tradnl" altLang="en-US" sz="2400" dirty="0">
                <a:cs typeface="Times New Roman" pitchFamily="18" charset="0"/>
              </a:rPr>
              <a:t> correcto:</a:t>
            </a:r>
          </a:p>
          <a:p>
            <a:pPr marL="609600" indent="-609600">
              <a:spcBef>
                <a:spcPts val="600"/>
              </a:spcBef>
              <a:buFontTx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_______ curso es muy fácil</a:t>
            </a:r>
            <a:r>
              <a:rPr lang="es-ES_tradnl" altLang="en-US" sz="2400" dirty="0" smtClean="0">
                <a:cs typeface="Times New Roman" pitchFamily="18" charset="0"/>
              </a:rPr>
              <a:t>.    2._____ </a:t>
            </a:r>
            <a:r>
              <a:rPr lang="es-ES_tradnl" altLang="en-US" sz="2400" dirty="0">
                <a:cs typeface="Times New Roman" pitchFamily="18" charset="0"/>
              </a:rPr>
              <a:t>profesoras son bajas.</a:t>
            </a:r>
          </a:p>
          <a:p>
            <a:pPr marL="609600" indent="-609600">
              <a:spcBef>
                <a:spcPts val="600"/>
              </a:spcBef>
              <a:buFont typeface="+mj-lt"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_______ alumno nuevo es </a:t>
            </a:r>
            <a:r>
              <a:rPr lang="es-ES_tradnl" altLang="en-US" sz="2400" dirty="0" smtClean="0">
                <a:cs typeface="Times New Roman" pitchFamily="18" charset="0"/>
              </a:rPr>
              <a:t>guapo.</a:t>
            </a:r>
            <a:endParaRPr lang="es-ES_tradnl" altLang="en-US" sz="2400" dirty="0">
              <a:cs typeface="Times New Roman" pitchFamily="18" charset="0"/>
            </a:endParaRPr>
          </a:p>
          <a:p>
            <a:pPr marL="609600" indent="-609600">
              <a:spcBef>
                <a:spcPts val="600"/>
              </a:spcBef>
              <a:buFontTx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¿De d</a:t>
            </a:r>
            <a:r>
              <a:rPr lang="en-US" altLang="en-US" sz="2400" dirty="0">
                <a:cs typeface="Times New Roman" pitchFamily="18" charset="0"/>
              </a:rPr>
              <a:t>ó</a:t>
            </a:r>
            <a:r>
              <a:rPr lang="es-ES_tradnl" altLang="en-US" sz="2400" dirty="0" err="1">
                <a:cs typeface="Times New Roman" pitchFamily="18" charset="0"/>
              </a:rPr>
              <a:t>nde</a:t>
            </a:r>
            <a:r>
              <a:rPr lang="es-ES_tradnl" altLang="en-US" sz="2400" dirty="0">
                <a:cs typeface="Times New Roman" pitchFamily="18" charset="0"/>
              </a:rPr>
              <a:t> son _________ muchachos</a:t>
            </a:r>
            <a:r>
              <a:rPr lang="es-ES_tradnl" altLang="en-US" sz="2400" dirty="0" smtClean="0">
                <a:cs typeface="Times New Roman" pitchFamily="18" charset="0"/>
              </a:rPr>
              <a:t>?</a:t>
            </a:r>
          </a:p>
          <a:p>
            <a:pPr marL="0" lvl="3">
              <a:spcBef>
                <a:spcPts val="600"/>
              </a:spcBef>
            </a:pPr>
            <a:r>
              <a:rPr lang="es-ES_tradnl" altLang="en-US" sz="2400" b="1" dirty="0" smtClean="0">
                <a:solidFill>
                  <a:srgbClr val="33CC33"/>
                </a:solidFill>
              </a:rPr>
              <a:t>Tarea # 16:  </a:t>
            </a:r>
            <a:r>
              <a:rPr lang="es-ES_tradnl" altLang="en-US" sz="2400" dirty="0" err="1" smtClean="0">
                <a:cs typeface="Times New Roman" pitchFamily="18" charset="0"/>
              </a:rPr>
              <a:t>Workbook</a:t>
            </a:r>
            <a:r>
              <a:rPr lang="es-ES_tradnl" altLang="en-US" sz="2400" dirty="0">
                <a:cs typeface="Times New Roman" pitchFamily="18" charset="0"/>
              </a:rPr>
              <a:t>, complete p. </a:t>
            </a:r>
            <a:r>
              <a:rPr lang="es-ES_tradnl" altLang="en-US" sz="2400" dirty="0" smtClean="0">
                <a:cs typeface="Times New Roman" pitchFamily="18" charset="0"/>
              </a:rPr>
              <a:t>1.9</a:t>
            </a:r>
            <a:endParaRPr lang="es-ES_tradnl" altLang="en-US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447800"/>
          </a:xfrm>
        </p:spPr>
        <p:txBody>
          <a:bodyPr/>
          <a:lstStyle/>
          <a:p>
            <a:pPr algn="ctr"/>
            <a:r>
              <a:rPr lang="es-ES_tradnl" altLang="en-US" sz="4000" b="1">
                <a:solidFill>
                  <a:srgbClr val="33CC33"/>
                </a:solidFill>
              </a:rPr>
              <a:t>Adjetivos</a:t>
            </a:r>
            <a:r>
              <a:rPr lang="es-ES_tradnl" altLang="en-US">
                <a:solidFill>
                  <a:srgbClr val="33CC33"/>
                </a:solidFill>
              </a:rPr>
              <a:t/>
            </a:r>
            <a:br>
              <a:rPr lang="es-ES_tradnl" altLang="en-US">
                <a:solidFill>
                  <a:srgbClr val="33CC33"/>
                </a:solidFill>
              </a:rPr>
            </a:br>
            <a:r>
              <a:rPr lang="es-ES_tradnl" altLang="en-US" sz="2900" i="1"/>
              <a:t>(Adjectives)</a:t>
            </a:r>
            <a:endParaRPr lang="es-ES_tradnl" altLang="en-US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458200" cy="4343400"/>
          </a:xfrm>
        </p:spPr>
        <p:txBody>
          <a:bodyPr/>
          <a:lstStyle/>
          <a:p>
            <a:r>
              <a:rPr lang="en-US" altLang="en-US"/>
              <a:t>An </a:t>
            </a:r>
            <a:r>
              <a:rPr lang="en-US" altLang="en-US" u="sng"/>
              <a:t>adjective</a:t>
            </a:r>
            <a:r>
              <a:rPr lang="en-US" altLang="en-US"/>
              <a:t> describes or modifies a noun.</a:t>
            </a:r>
          </a:p>
          <a:p>
            <a:r>
              <a:rPr lang="en-US" altLang="en-US"/>
              <a:t>In Spanish the adjective must agree in GENDER and NUMBER with the noun it modifies or describes.</a:t>
            </a:r>
          </a:p>
          <a:p>
            <a:r>
              <a:rPr lang="en-US" altLang="en-US"/>
              <a:t>GENDER=</a:t>
            </a:r>
          </a:p>
          <a:p>
            <a:r>
              <a:rPr lang="en-US" altLang="en-US"/>
              <a:t>NUMBER=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667000" y="4038600"/>
            <a:ext cx="495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masculine or feminine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667000" y="4602163"/>
            <a:ext cx="495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singular or plural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–O/-A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El</a:t>
            </a:r>
            <a:r>
              <a:rPr lang="en-US" altLang="en-US"/>
              <a:t> muchach</a:t>
            </a:r>
            <a:r>
              <a:rPr lang="en-US" altLang="en-US" u="sng"/>
              <a:t>o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O</a:t>
            </a:r>
            <a:r>
              <a:rPr lang="en-US" altLang="en-US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La</a:t>
            </a:r>
            <a:r>
              <a:rPr lang="en-US" altLang="en-US"/>
              <a:t> muchach</a:t>
            </a:r>
            <a:r>
              <a:rPr lang="en-US" altLang="en-US" u="sng"/>
              <a:t>a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144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862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419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144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886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2578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curs</a:t>
            </a:r>
            <a:r>
              <a:rPr lang="en-US" altLang="en-US" u="sng" dirty="0" err="1"/>
              <a:t>o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La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u="sng" dirty="0" err="1"/>
              <a:t>a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curs___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materi</a:t>
            </a:r>
            <a:r>
              <a:rPr lang="en-US" altLang="en-US" dirty="0"/>
              <a:t>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/>
            <a:r>
              <a:rPr lang="en-US" altLang="en-US" dirty="0"/>
              <a:t>So, the only way you know the gender of what an adjective that ends in –E is  </a:t>
            </a:r>
            <a:r>
              <a:rPr lang="en-US" altLang="en-US" dirty="0" smtClean="0"/>
              <a:t>          </a:t>
            </a:r>
            <a:r>
              <a:rPr lang="en-US" altLang="en-US" dirty="0"/>
              <a:t>modifying is by the article its </a:t>
            </a:r>
            <a:r>
              <a:rPr lang="en-US" altLang="en-US" dirty="0" smtClean="0"/>
              <a:t>using and </a:t>
            </a:r>
            <a:r>
              <a:rPr lang="en-US" altLang="en-US" dirty="0"/>
              <a:t>by the ending of the noun itself.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430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2766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791200" y="3124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127125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5052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096000" y="3733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6800"/>
            <a:ext cx="8686800" cy="609600"/>
          </a:xfrm>
        </p:spPr>
        <p:txBody>
          <a:bodyPr/>
          <a:lstStyle/>
          <a:p>
            <a:r>
              <a:rPr lang="en-US" altLang="en-US" sz="3400" b="1" dirty="0">
                <a:solidFill>
                  <a:srgbClr val="33CC33"/>
                </a:solidFill>
              </a:rPr>
              <a:t>*NOTE*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638800"/>
          </a:xfrm>
        </p:spPr>
        <p:txBody>
          <a:bodyPr/>
          <a:lstStyle/>
          <a:p>
            <a:pPr marL="609600" indent="-609600"/>
            <a:r>
              <a:rPr lang="en-US" altLang="en-US" sz="3000" dirty="0"/>
              <a:t>When the adjective is modifying or </a:t>
            </a:r>
            <a:r>
              <a:rPr lang="en-US" altLang="en-US" sz="3000" dirty="0" smtClean="0"/>
              <a:t>describing </a:t>
            </a:r>
            <a:r>
              <a:rPr lang="en-US" altLang="en-US" sz="3000" dirty="0"/>
              <a:t>a group that consists of</a:t>
            </a:r>
            <a:r>
              <a:rPr lang="en-US" altLang="en-US" sz="3000" dirty="0">
                <a:solidFill>
                  <a:srgbClr val="0000FF"/>
                </a:solidFill>
              </a:rPr>
              <a:t> both </a:t>
            </a:r>
            <a:r>
              <a:rPr lang="en-US" altLang="en-US" sz="3000" dirty="0" smtClean="0">
                <a:solidFill>
                  <a:srgbClr val="0000FF"/>
                </a:solidFill>
              </a:rPr>
              <a:t>masculine </a:t>
            </a:r>
            <a:r>
              <a:rPr lang="en-US" altLang="en-US" sz="3000" dirty="0">
                <a:solidFill>
                  <a:srgbClr val="0000FF"/>
                </a:solidFill>
              </a:rPr>
              <a:t>and feminine nouns</a:t>
            </a:r>
            <a:r>
              <a:rPr lang="en-US" altLang="en-US" sz="3000" dirty="0"/>
              <a:t>, the </a:t>
            </a:r>
            <a:r>
              <a:rPr lang="en-US" altLang="en-US" sz="3000" dirty="0" smtClean="0"/>
              <a:t>adjective </a:t>
            </a:r>
            <a:r>
              <a:rPr lang="en-US" altLang="en-US" sz="3000" dirty="0"/>
              <a:t>ends in the </a:t>
            </a:r>
            <a:r>
              <a:rPr lang="en-US" altLang="en-US" sz="3000" dirty="0">
                <a:solidFill>
                  <a:srgbClr val="0000FF"/>
                </a:solidFill>
              </a:rPr>
              <a:t>Masculine Form.</a:t>
            </a:r>
            <a:endParaRPr lang="en-US" altLang="en-US" sz="3000" dirty="0"/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Juan y Jose</a:t>
            </a:r>
            <a:r>
              <a:rPr lang="en-US" altLang="en-US" dirty="0"/>
              <a:t> son </a:t>
            </a:r>
            <a:r>
              <a:rPr lang="en-US" altLang="en-US" dirty="0" err="1"/>
              <a:t>argentin</a:t>
            </a:r>
            <a:r>
              <a:rPr lang="en-US" altLang="en-US" u="sng" dirty="0"/>
              <a:t>       </a:t>
            </a:r>
            <a:r>
              <a:rPr lang="en-US" altLang="en-US" dirty="0"/>
              <a:t>. 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(Nouns are Masculine &amp; Plural so…adjective is Masculine &amp; Plural)</a:t>
            </a:r>
            <a:r>
              <a:rPr lang="en-US" altLang="en-US" dirty="0"/>
              <a:t> 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u="sng" dirty="0"/>
              <a:t>Maria y Teresa</a:t>
            </a:r>
            <a:r>
              <a:rPr lang="en-US" altLang="en-US" dirty="0"/>
              <a:t> son </a:t>
            </a:r>
            <a:r>
              <a:rPr lang="en-US" altLang="en-US" dirty="0" err="1"/>
              <a:t>simpatic</a:t>
            </a:r>
            <a:r>
              <a:rPr lang="en-US" altLang="en-US" u="sng" dirty="0"/>
              <a:t>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(Nouns are Feminine &amp; Plural so…adjective is Feminine &amp; Plural)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u="sng" dirty="0"/>
              <a:t>Teresa y Juan</a:t>
            </a:r>
            <a:r>
              <a:rPr lang="en-US" altLang="en-US" dirty="0"/>
              <a:t> son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buen</a:t>
            </a:r>
            <a:r>
              <a:rPr lang="en-US" altLang="en-US" u="sng" dirty="0"/>
              <a:t> 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(Nouns are BOTH Masculine/Feminine &amp; Plural so…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 the adjective is MASCULINE)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181600" y="3429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791200" y="4572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AS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9436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9906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a </a:t>
            </a:r>
            <a:b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CONSONANT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7630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libr</a:t>
            </a:r>
            <a:r>
              <a:rPr lang="en-US" altLang="en-US" u="sng" dirty="0" err="1"/>
              <a:t>o</a:t>
            </a:r>
            <a:r>
              <a:rPr lang="en-US" altLang="en-US" dirty="0"/>
              <a:t> </a:t>
            </a:r>
            <a:r>
              <a:rPr lang="en-US" altLang="en-US" dirty="0" err="1"/>
              <a:t>azu</a:t>
            </a:r>
            <a:r>
              <a:rPr lang="en-US" altLang="en-US" dirty="0" err="1">
                <a:solidFill>
                  <a:srgbClr val="0000FF"/>
                </a:solidFill>
              </a:rPr>
              <a:t>L</a:t>
            </a:r>
            <a:r>
              <a:rPr lang="en-US" altLang="en-US" dirty="0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La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u="sng" dirty="0" err="1"/>
              <a:t>a</a:t>
            </a:r>
            <a:r>
              <a:rPr lang="en-US" altLang="en-US" dirty="0"/>
              <a:t> </a:t>
            </a:r>
            <a:r>
              <a:rPr lang="en-US" altLang="en-US" dirty="0" err="1"/>
              <a:t>difici</a:t>
            </a:r>
            <a:r>
              <a:rPr lang="en-US" altLang="en-US" dirty="0" err="1">
                <a:solidFill>
                  <a:srgbClr val="0000FF"/>
                </a:solidFill>
              </a:rPr>
              <a:t>L</a:t>
            </a:r>
            <a:r>
              <a:rPr lang="en-US" altLang="en-US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libr</a:t>
            </a:r>
            <a:r>
              <a:rPr lang="en-US" altLang="en-US" dirty="0"/>
              <a:t>___ </a:t>
            </a:r>
            <a:r>
              <a:rPr lang="en-US" altLang="en-US" dirty="0" err="1"/>
              <a:t>azu</a:t>
            </a:r>
            <a:r>
              <a:rPr lang="en-US" altLang="en-US" dirty="0"/>
              <a:t>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materi</a:t>
            </a:r>
            <a:r>
              <a:rPr lang="en-US" altLang="en-US" dirty="0"/>
              <a:t>___ </a:t>
            </a:r>
            <a:r>
              <a:rPr lang="en-US" altLang="en-US" dirty="0" err="1"/>
              <a:t>difici</a:t>
            </a:r>
            <a:r>
              <a:rPr lang="en-US" altLang="en-US" dirty="0"/>
              <a:t>____.</a:t>
            </a:r>
          </a:p>
          <a:p>
            <a:pPr marL="609600" indent="-609600"/>
            <a:r>
              <a:rPr lang="en-US" altLang="en-US" sz="2800" dirty="0"/>
              <a:t>So, all adjectives that end in CONSONANTS keep the same ending no matter the gender of </a:t>
            </a:r>
            <a:r>
              <a:rPr lang="en-US" altLang="en-US" sz="2800" dirty="0" smtClean="0"/>
              <a:t>the </a:t>
            </a:r>
            <a:r>
              <a:rPr lang="en-US" altLang="en-US" sz="2800" dirty="0"/>
              <a:t>noun it is modifying; it must however </a:t>
            </a:r>
            <a:r>
              <a:rPr lang="en-US" altLang="en-US" sz="2800" dirty="0" smtClean="0"/>
              <a:t>agree </a:t>
            </a:r>
            <a:r>
              <a:rPr lang="en-US" altLang="en-US" sz="2800" dirty="0"/>
              <a:t>in number.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19200" y="3352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895600" y="3352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267200" y="3352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203325" y="3962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429000" y="3962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029200" y="3962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LES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69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  <p:bldP spid="21512" grpId="0"/>
      <p:bldP spid="21513" grpId="0"/>
    </p:bldLst>
  </p:timing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5165</TotalTime>
  <Words>337</Words>
  <Application>Microsoft Office PowerPoint</Application>
  <PresentationFormat>On-screen Show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Watermark</vt:lpstr>
      <vt:lpstr>PowerPoint Presentation</vt:lpstr>
      <vt:lpstr>Adjetivos (Adjectives)</vt:lpstr>
      <vt:lpstr>Adjectives that end in –O/-A</vt:lpstr>
      <vt:lpstr>Adjectives that end in –E</vt:lpstr>
      <vt:lpstr>*NOTE*</vt:lpstr>
      <vt:lpstr>Adjectives that end in a  CONSONANT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9 N La fecha es el 2 de diciembre del 2011</dc:title>
  <dc:creator>Helen Zumaeta</dc:creator>
  <cp:lastModifiedBy>Helen Zumaeta</cp:lastModifiedBy>
  <cp:revision>49</cp:revision>
  <cp:lastPrinted>2014-10-20T15:58:24Z</cp:lastPrinted>
  <dcterms:created xsi:type="dcterms:W3CDTF">2011-12-01T21:57:02Z</dcterms:created>
  <dcterms:modified xsi:type="dcterms:W3CDTF">2017-10-13T20:37:49Z</dcterms:modified>
</cp:coreProperties>
</file>